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20"/>
  </p:notesMasterIdLst>
  <p:handoutMasterIdLst>
    <p:handoutMasterId r:id="rId21"/>
  </p:handoutMasterIdLst>
  <p:sldIdLst>
    <p:sldId id="256" r:id="rId2"/>
    <p:sldId id="512" r:id="rId3"/>
    <p:sldId id="496" r:id="rId4"/>
    <p:sldId id="497" r:id="rId5"/>
    <p:sldId id="498" r:id="rId6"/>
    <p:sldId id="499" r:id="rId7"/>
    <p:sldId id="500" r:id="rId8"/>
    <p:sldId id="501" r:id="rId9"/>
    <p:sldId id="502" r:id="rId10"/>
    <p:sldId id="503" r:id="rId11"/>
    <p:sldId id="504" r:id="rId12"/>
    <p:sldId id="505" r:id="rId13"/>
    <p:sldId id="506" r:id="rId14"/>
    <p:sldId id="508" r:id="rId15"/>
    <p:sldId id="509" r:id="rId16"/>
    <p:sldId id="507" r:id="rId17"/>
    <p:sldId id="510" r:id="rId18"/>
    <p:sldId id="51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A1C"/>
    <a:srgbClr val="084BB8"/>
    <a:srgbClr val="4308B8"/>
    <a:srgbClr val="9D62BE"/>
    <a:srgbClr val="21EB26"/>
    <a:srgbClr val="D426E6"/>
    <a:srgbClr val="D1F22E"/>
    <a:srgbClr val="37C7E9"/>
    <a:srgbClr val="E6DA3A"/>
    <a:srgbClr val="249A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2" autoAdjust="0"/>
    <p:restoredTop sz="88800" autoAdjust="0"/>
  </p:normalViewPr>
  <p:slideViewPr>
    <p:cSldViewPr>
      <p:cViewPr>
        <p:scale>
          <a:sx n="75" d="100"/>
          <a:sy n="75" d="100"/>
        </p:scale>
        <p:origin x="-2664" y="-7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fingerprints we first</a:t>
            </a:r>
            <a:r>
              <a:rPr lang="en-US" baseline="0" dirty="0" smtClean="0"/>
              <a:t> normalize size and orientation. Then, we put a grid on it. The set corresponding to the fingerprint is the set of cells </a:t>
            </a:r>
            <a:r>
              <a:rPr lang="en-US" baseline="0" dirty="0" err="1" smtClean="0"/>
              <a:t>contanining</a:t>
            </a:r>
            <a:r>
              <a:rPr lang="en-US" baseline="0" dirty="0" smtClean="0"/>
              <a:t> </a:t>
            </a:r>
            <a:r>
              <a:rPr lang="en-US" i="1" baseline="0" dirty="0" smtClean="0"/>
              <a:t>minutiae </a:t>
            </a:r>
            <a:r>
              <a:rPr lang="en-US" i="0" baseline="0" dirty="0" smtClean="0"/>
              <a:t>i.e. cells where something unusual happens.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9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85.tmp"/><Relationship Id="rId17" Type="http://schemas.openxmlformats.org/officeDocument/2006/relationships/image" Target="../media/image90.png"/><Relationship Id="rId2" Type="http://schemas.openxmlformats.org/officeDocument/2006/relationships/tags" Target="../tags/tag90.xml"/><Relationship Id="rId16" Type="http://schemas.openxmlformats.org/officeDocument/2006/relationships/image" Target="../media/image89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84.png"/><Relationship Id="rId5" Type="http://schemas.openxmlformats.org/officeDocument/2006/relationships/tags" Target="../tags/tag93.xml"/><Relationship Id="rId15" Type="http://schemas.openxmlformats.org/officeDocument/2006/relationships/image" Target="../media/image88.png"/><Relationship Id="rId10" Type="http://schemas.openxmlformats.org/officeDocument/2006/relationships/image" Target="../media/image70.png"/><Relationship Id="rId4" Type="http://schemas.openxmlformats.org/officeDocument/2006/relationships/tags" Target="../tags/tag9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tags" Target="../tags/tag98.xml"/><Relationship Id="rId16" Type="http://schemas.openxmlformats.org/officeDocument/2006/relationships/image" Target="../media/image96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70.png"/><Relationship Id="rId5" Type="http://schemas.openxmlformats.org/officeDocument/2006/relationships/tags" Target="../tags/tag101.xml"/><Relationship Id="rId15" Type="http://schemas.openxmlformats.org/officeDocument/2006/relationships/image" Target="../media/image9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99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tags" Target="../tags/tag118.xml"/><Relationship Id="rId18" Type="http://schemas.openxmlformats.org/officeDocument/2006/relationships/image" Target="../media/image70.png"/><Relationship Id="rId26" Type="http://schemas.openxmlformats.org/officeDocument/2006/relationships/image" Target="../media/image107.png"/><Relationship Id="rId3" Type="http://schemas.openxmlformats.org/officeDocument/2006/relationships/tags" Target="../tags/tag108.xml"/><Relationship Id="rId21" Type="http://schemas.openxmlformats.org/officeDocument/2006/relationships/image" Target="../media/image102.png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06.png"/><Relationship Id="rId2" Type="http://schemas.openxmlformats.org/officeDocument/2006/relationships/tags" Target="../tags/tag107.xml"/><Relationship Id="rId16" Type="http://schemas.openxmlformats.org/officeDocument/2006/relationships/tags" Target="../tags/tag121.xml"/><Relationship Id="rId20" Type="http://schemas.openxmlformats.org/officeDocument/2006/relationships/image" Target="../media/image101.png"/><Relationship Id="rId29" Type="http://schemas.openxmlformats.org/officeDocument/2006/relationships/image" Target="../media/image110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24" Type="http://schemas.openxmlformats.org/officeDocument/2006/relationships/image" Target="../media/image105.png"/><Relationship Id="rId5" Type="http://schemas.openxmlformats.org/officeDocument/2006/relationships/tags" Target="../tags/tag110.xml"/><Relationship Id="rId15" Type="http://schemas.openxmlformats.org/officeDocument/2006/relationships/tags" Target="../tags/tag120.xml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tags" Target="../tags/tag115.xml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tags" Target="../tags/tag119.xml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Relationship Id="rId30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6.png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image" Target="../media/image115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image" Target="../media/image114.png"/><Relationship Id="rId5" Type="http://schemas.openxmlformats.org/officeDocument/2006/relationships/tags" Target="../tags/tag126.xml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tags" Target="../tags/tag125.xml"/><Relationship Id="rId9" Type="http://schemas.openxmlformats.org/officeDocument/2006/relationships/image" Target="../media/image70.png"/><Relationship Id="rId1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141.xml"/><Relationship Id="rId18" Type="http://schemas.openxmlformats.org/officeDocument/2006/relationships/tags" Target="../tags/tag146.xml"/><Relationship Id="rId26" Type="http://schemas.openxmlformats.org/officeDocument/2006/relationships/image" Target="../media/image123.png"/><Relationship Id="rId39" Type="http://schemas.openxmlformats.org/officeDocument/2006/relationships/image" Target="../media/image136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31.png"/><Relationship Id="rId7" Type="http://schemas.openxmlformats.org/officeDocument/2006/relationships/tags" Target="../tags/tag135.xml"/><Relationship Id="rId2" Type="http://schemas.openxmlformats.org/officeDocument/2006/relationships/tags" Target="../tags/tag130.xml"/><Relationship Id="rId16" Type="http://schemas.openxmlformats.org/officeDocument/2006/relationships/tags" Target="../tags/tag144.xml"/><Relationship Id="rId20" Type="http://schemas.openxmlformats.org/officeDocument/2006/relationships/tags" Target="../tags/tag148.xml"/><Relationship Id="rId29" Type="http://schemas.openxmlformats.org/officeDocument/2006/relationships/image" Target="../media/image126.png"/><Relationship Id="rId41" Type="http://schemas.openxmlformats.org/officeDocument/2006/relationships/image" Target="../media/image138.pn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tags" Target="../tags/tag139.xml"/><Relationship Id="rId24" Type="http://schemas.openxmlformats.org/officeDocument/2006/relationships/image" Target="../media/image121.png"/><Relationship Id="rId32" Type="http://schemas.openxmlformats.org/officeDocument/2006/relationships/image" Target="../media/image129.png"/><Relationship Id="rId37" Type="http://schemas.openxmlformats.org/officeDocument/2006/relationships/image" Target="../media/image134.png"/><Relationship Id="rId40" Type="http://schemas.openxmlformats.org/officeDocument/2006/relationships/image" Target="../media/image137.png"/><Relationship Id="rId5" Type="http://schemas.openxmlformats.org/officeDocument/2006/relationships/tags" Target="../tags/tag133.xml"/><Relationship Id="rId15" Type="http://schemas.openxmlformats.org/officeDocument/2006/relationships/tags" Target="../tags/tag143.xml"/><Relationship Id="rId23" Type="http://schemas.openxmlformats.org/officeDocument/2006/relationships/image" Target="../media/image120.png"/><Relationship Id="rId28" Type="http://schemas.openxmlformats.org/officeDocument/2006/relationships/image" Target="../media/image125.png"/><Relationship Id="rId36" Type="http://schemas.openxmlformats.org/officeDocument/2006/relationships/image" Target="../media/image133.png"/><Relationship Id="rId10" Type="http://schemas.openxmlformats.org/officeDocument/2006/relationships/tags" Target="../tags/tag138.xml"/><Relationship Id="rId19" Type="http://schemas.openxmlformats.org/officeDocument/2006/relationships/tags" Target="../tags/tag147.xml"/><Relationship Id="rId31" Type="http://schemas.openxmlformats.org/officeDocument/2006/relationships/image" Target="../media/image128.png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tags" Target="../tags/tag142.xml"/><Relationship Id="rId22" Type="http://schemas.openxmlformats.org/officeDocument/2006/relationships/image" Target="../media/image119.png"/><Relationship Id="rId27" Type="http://schemas.openxmlformats.org/officeDocument/2006/relationships/image" Target="../media/image124.png"/><Relationship Id="rId30" Type="http://schemas.openxmlformats.org/officeDocument/2006/relationships/image" Target="../media/image127.png"/><Relationship Id="rId35" Type="http://schemas.openxmlformats.org/officeDocument/2006/relationships/image" Target="../media/image132.png"/><Relationship Id="rId8" Type="http://schemas.openxmlformats.org/officeDocument/2006/relationships/tags" Target="../tags/tag136.xml"/><Relationship Id="rId3" Type="http://schemas.openxmlformats.org/officeDocument/2006/relationships/tags" Target="../tags/tag131.xml"/><Relationship Id="rId12" Type="http://schemas.openxmlformats.org/officeDocument/2006/relationships/tags" Target="../tags/tag140.xml"/><Relationship Id="rId17" Type="http://schemas.openxmlformats.org/officeDocument/2006/relationships/tags" Target="../tags/tag145.xml"/><Relationship Id="rId25" Type="http://schemas.openxmlformats.org/officeDocument/2006/relationships/image" Target="../media/image122.png"/><Relationship Id="rId33" Type="http://schemas.openxmlformats.org/officeDocument/2006/relationships/image" Target="../media/image130.png"/><Relationship Id="rId38" Type="http://schemas.openxmlformats.org/officeDocument/2006/relationships/image" Target="../media/image1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tags" Target="../tags/tag15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3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image" Target="../media/image142.png"/><Relationship Id="rId5" Type="http://schemas.openxmlformats.org/officeDocument/2006/relationships/tags" Target="../tags/tag153.xml"/><Relationship Id="rId10" Type="http://schemas.openxmlformats.org/officeDocument/2006/relationships/image" Target="../media/image141.png"/><Relationship Id="rId4" Type="http://schemas.openxmlformats.org/officeDocument/2006/relationships/tags" Target="../tags/tag152.xml"/><Relationship Id="rId9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3" Type="http://schemas.openxmlformats.org/officeDocument/2006/relationships/tags" Target="../tags/tag157.xml"/><Relationship Id="rId21" Type="http://schemas.openxmlformats.org/officeDocument/2006/relationships/image" Target="../media/image70.png"/><Relationship Id="rId7" Type="http://schemas.openxmlformats.org/officeDocument/2006/relationships/tags" Target="../tags/tag16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49.png"/><Relationship Id="rId2" Type="http://schemas.openxmlformats.org/officeDocument/2006/relationships/tags" Target="../tags/tag156.xml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5" Type="http://schemas.openxmlformats.org/officeDocument/2006/relationships/tags" Target="../tags/tag159.xml"/><Relationship Id="rId15" Type="http://schemas.openxmlformats.org/officeDocument/2006/relationships/image" Target="../media/image147.png"/><Relationship Id="rId23" Type="http://schemas.openxmlformats.org/officeDocument/2006/relationships/image" Target="../media/image154.png"/><Relationship Id="rId10" Type="http://schemas.openxmlformats.org/officeDocument/2006/relationships/tags" Target="../tags/tag164.xml"/><Relationship Id="rId19" Type="http://schemas.openxmlformats.org/officeDocument/2006/relationships/image" Target="../media/image151.png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image" Target="../media/image146.png"/><Relationship Id="rId22" Type="http://schemas.openxmlformats.org/officeDocument/2006/relationships/image" Target="../media/image1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58.png"/><Relationship Id="rId3" Type="http://schemas.openxmlformats.org/officeDocument/2006/relationships/tags" Target="../tags/tag168.xml"/><Relationship Id="rId21" Type="http://schemas.openxmlformats.org/officeDocument/2006/relationships/image" Target="../media/image161.png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17" Type="http://schemas.openxmlformats.org/officeDocument/2006/relationships/image" Target="../media/image157.png"/><Relationship Id="rId25" Type="http://schemas.openxmlformats.org/officeDocument/2006/relationships/image" Target="../media/image165.png"/><Relationship Id="rId2" Type="http://schemas.openxmlformats.org/officeDocument/2006/relationships/tags" Target="../tags/tag167.xml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24" Type="http://schemas.openxmlformats.org/officeDocument/2006/relationships/image" Target="../media/image164.png"/><Relationship Id="rId5" Type="http://schemas.openxmlformats.org/officeDocument/2006/relationships/tags" Target="../tags/tag170.xml"/><Relationship Id="rId15" Type="http://schemas.openxmlformats.org/officeDocument/2006/relationships/image" Target="../media/image155.png"/><Relationship Id="rId23" Type="http://schemas.openxmlformats.org/officeDocument/2006/relationships/image" Target="../media/image163.png"/><Relationship Id="rId10" Type="http://schemas.openxmlformats.org/officeDocument/2006/relationships/tags" Target="../tags/tag175.xml"/><Relationship Id="rId19" Type="http://schemas.openxmlformats.org/officeDocument/2006/relationships/image" Target="../media/image159.png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image" Target="../media/image70.png"/><Relationship Id="rId22" Type="http://schemas.openxmlformats.org/officeDocument/2006/relationships/image" Target="../media/image1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70.png"/><Relationship Id="rId3" Type="http://schemas.openxmlformats.org/officeDocument/2006/relationships/tags" Target="../tags/tag18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9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image" Target="../media/image168.png"/><Relationship Id="rId5" Type="http://schemas.openxmlformats.org/officeDocument/2006/relationships/tags" Target="../tags/tag182.xml"/><Relationship Id="rId10" Type="http://schemas.openxmlformats.org/officeDocument/2006/relationships/image" Target="../media/image167.png"/><Relationship Id="rId4" Type="http://schemas.openxmlformats.org/officeDocument/2006/relationships/tags" Target="../tags/tag181.xml"/><Relationship Id="rId9" Type="http://schemas.openxmlformats.org/officeDocument/2006/relationships/image" Target="../media/image1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.googleusercontent.com/media/research.google.com/en/archive/mapreduce-osdi04.pdf" TargetMode="External"/><Relationship Id="rId13" Type="http://schemas.openxmlformats.org/officeDocument/2006/relationships/hyperlink" Target="http://theory.lcs.mit.edu/~indyk/nips-nn.ps" TargetMode="External"/><Relationship Id="rId3" Type="http://schemas.openxmlformats.org/officeDocument/2006/relationships/tags" Target="../tags/tag5.xml"/><Relationship Id="rId7" Type="http://schemas.openxmlformats.org/officeDocument/2006/relationships/image" Target="../media/image5.png"/><Relationship Id="rId12" Type="http://schemas.openxmlformats.org/officeDocument/2006/relationships/hyperlink" Target="http://spdp.di.unimi.it/papers/pdcs04.pdf" TargetMode="Externa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11" Type="http://schemas.openxmlformats.org/officeDocument/2006/relationships/hyperlink" Target="https://www.academia.edu/7833902/TLSH_-A_Locality_Sensitive_Hash" TargetMode="Externa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tags" Target="../tags/tag6.xml"/><Relationship Id="rId9" Type="http://schemas.openxmlformats.org/officeDocument/2006/relationships/image" Target="../media/image6.png"/><Relationship Id="rId1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notesSlide" Target="../notesSlides/notesSlide1.xml"/><Relationship Id="rId18" Type="http://schemas.openxmlformats.org/officeDocument/2006/relationships/image" Target="../media/image13.png"/><Relationship Id="rId3" Type="http://schemas.openxmlformats.org/officeDocument/2006/relationships/tags" Target="../tags/tag9.xml"/><Relationship Id="rId21" Type="http://schemas.openxmlformats.org/officeDocument/2006/relationships/image" Target="../media/image16.png"/><Relationship Id="rId7" Type="http://schemas.openxmlformats.org/officeDocument/2006/relationships/tags" Target="../tags/tag1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2.png"/><Relationship Id="rId2" Type="http://schemas.openxmlformats.org/officeDocument/2006/relationships/tags" Target="../tags/tag8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24" Type="http://schemas.openxmlformats.org/officeDocument/2006/relationships/image" Target="../media/image19.png"/><Relationship Id="rId5" Type="http://schemas.openxmlformats.org/officeDocument/2006/relationships/tags" Target="../tags/tag11.xml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0" Type="http://schemas.openxmlformats.org/officeDocument/2006/relationships/tags" Target="../tags/tag16.xml"/><Relationship Id="rId19" Type="http://schemas.openxmlformats.org/officeDocument/2006/relationships/image" Target="../media/image14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image" Target="../media/image9.png"/><Relationship Id="rId2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image" Target="../media/image20.png"/><Relationship Id="rId18" Type="http://schemas.openxmlformats.org/officeDocument/2006/relationships/image" Target="../media/image16.png"/><Relationship Id="rId3" Type="http://schemas.openxmlformats.org/officeDocument/2006/relationships/tags" Target="../tags/tag20.xml"/><Relationship Id="rId21" Type="http://schemas.openxmlformats.org/officeDocument/2006/relationships/image" Target="../media/image27.png"/><Relationship Id="rId7" Type="http://schemas.openxmlformats.org/officeDocument/2006/relationships/tags" Target="../tags/tag2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4.png"/><Relationship Id="rId2" Type="http://schemas.openxmlformats.org/officeDocument/2006/relationships/tags" Target="../tags/tag19.xml"/><Relationship Id="rId16" Type="http://schemas.openxmlformats.org/officeDocument/2006/relationships/image" Target="../media/image23.png"/><Relationship Id="rId20" Type="http://schemas.openxmlformats.org/officeDocument/2006/relationships/image" Target="../media/image26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image" Target="../media/image22.png"/><Relationship Id="rId23" Type="http://schemas.openxmlformats.org/officeDocument/2006/relationships/image" Target="../media/image29.png"/><Relationship Id="rId10" Type="http://schemas.openxmlformats.org/officeDocument/2006/relationships/tags" Target="../tags/tag27.xml"/><Relationship Id="rId19" Type="http://schemas.openxmlformats.org/officeDocument/2006/relationships/image" Target="../media/image25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image" Target="../media/image21.png"/><Relationship Id="rId2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tags" Target="../tags/tag31.xml"/><Relationship Id="rId21" Type="http://schemas.openxmlformats.org/officeDocument/2006/relationships/image" Target="../media/image36.png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tags" Target="../tags/tag30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24" Type="http://schemas.openxmlformats.org/officeDocument/2006/relationships/image" Target="../media/image39.png"/><Relationship Id="rId5" Type="http://schemas.openxmlformats.org/officeDocument/2006/relationships/tags" Target="../tags/tag33.xml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tags" Target="../tags/tag38.xml"/><Relationship Id="rId19" Type="http://schemas.openxmlformats.org/officeDocument/2006/relationships/image" Target="../media/image34.png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image" Target="../media/image30.png"/><Relationship Id="rId18" Type="http://schemas.openxmlformats.org/officeDocument/2006/relationships/image" Target="../media/image47.png"/><Relationship Id="rId3" Type="http://schemas.openxmlformats.org/officeDocument/2006/relationships/tags" Target="../tags/tag44.xml"/><Relationship Id="rId21" Type="http://schemas.openxmlformats.org/officeDocument/2006/relationships/image" Target="../media/image49.png"/><Relationship Id="rId7" Type="http://schemas.openxmlformats.org/officeDocument/2006/relationships/tags" Target="../tags/tag4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6.png"/><Relationship Id="rId2" Type="http://schemas.openxmlformats.org/officeDocument/2006/relationships/tags" Target="../tags/tag43.xml"/><Relationship Id="rId16" Type="http://schemas.openxmlformats.org/officeDocument/2006/relationships/image" Target="../media/image45.png"/><Relationship Id="rId20" Type="http://schemas.openxmlformats.org/officeDocument/2006/relationships/image" Target="../media/image39.png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5" Type="http://schemas.openxmlformats.org/officeDocument/2006/relationships/tags" Target="../tags/tag46.xml"/><Relationship Id="rId15" Type="http://schemas.openxmlformats.org/officeDocument/2006/relationships/image" Target="../media/image44.png"/><Relationship Id="rId23" Type="http://schemas.openxmlformats.org/officeDocument/2006/relationships/image" Target="../media/image51.png"/><Relationship Id="rId10" Type="http://schemas.openxmlformats.org/officeDocument/2006/relationships/tags" Target="../tags/tag51.xml"/><Relationship Id="rId19" Type="http://schemas.openxmlformats.org/officeDocument/2006/relationships/image" Target="../media/image48.png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image" Target="../media/image43.png"/><Relationship Id="rId2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tags" Target="../tags/tag65.xml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tags" Target="../tags/tag55.xml"/><Relationship Id="rId21" Type="http://schemas.openxmlformats.org/officeDocument/2006/relationships/image" Target="../media/image57.png"/><Relationship Id="rId7" Type="http://schemas.openxmlformats.org/officeDocument/2006/relationships/tags" Target="../tags/tag59.xml"/><Relationship Id="rId12" Type="http://schemas.openxmlformats.org/officeDocument/2006/relationships/tags" Target="../tags/tag64.xml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tags" Target="../tags/tag54.xml"/><Relationship Id="rId16" Type="http://schemas.openxmlformats.org/officeDocument/2006/relationships/image" Target="../media/image30.png"/><Relationship Id="rId20" Type="http://schemas.openxmlformats.org/officeDocument/2006/relationships/image" Target="../media/image56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24" Type="http://schemas.openxmlformats.org/officeDocument/2006/relationships/image" Target="../media/image60.png"/><Relationship Id="rId5" Type="http://schemas.openxmlformats.org/officeDocument/2006/relationships/tags" Target="../tags/tag57.xml"/><Relationship Id="rId15" Type="http://schemas.openxmlformats.org/officeDocument/2006/relationships/image" Target="../media/image52.png"/><Relationship Id="rId23" Type="http://schemas.openxmlformats.org/officeDocument/2006/relationships/image" Target="../media/image59.png"/><Relationship Id="rId10" Type="http://schemas.openxmlformats.org/officeDocument/2006/relationships/tags" Target="../tags/tag62.xml"/><Relationship Id="rId19" Type="http://schemas.openxmlformats.org/officeDocument/2006/relationships/image" Target="../media/image55.png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58.png"/><Relationship Id="rId27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image" Target="../media/image30.png"/><Relationship Id="rId18" Type="http://schemas.openxmlformats.org/officeDocument/2006/relationships/image" Target="../media/image68.png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image" Target="../media/image63.png"/><Relationship Id="rId17" Type="http://schemas.openxmlformats.org/officeDocument/2006/relationships/image" Target="../media/image67.png"/><Relationship Id="rId2" Type="http://schemas.openxmlformats.org/officeDocument/2006/relationships/tags" Target="../tags/tag67.xml"/><Relationship Id="rId16" Type="http://schemas.openxmlformats.org/officeDocument/2006/relationships/image" Target="../media/image66.png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62.png"/><Relationship Id="rId5" Type="http://schemas.openxmlformats.org/officeDocument/2006/relationships/tags" Target="../tags/tag70.xml"/><Relationship Id="rId15" Type="http://schemas.openxmlformats.org/officeDocument/2006/relationships/image" Target="../media/image6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69.png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" Type="http://schemas.openxmlformats.org/officeDocument/2006/relationships/tags" Target="../tags/tag77.xml"/><Relationship Id="rId21" Type="http://schemas.openxmlformats.org/officeDocument/2006/relationships/image" Target="../media/image75.png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2" Type="http://schemas.openxmlformats.org/officeDocument/2006/relationships/tags" Target="../tags/tag76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29" Type="http://schemas.openxmlformats.org/officeDocument/2006/relationships/image" Target="../media/image83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24" Type="http://schemas.openxmlformats.org/officeDocument/2006/relationships/image" Target="../media/image78.png"/><Relationship Id="rId5" Type="http://schemas.openxmlformats.org/officeDocument/2006/relationships/tags" Target="../tags/tag79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77.png"/><Relationship Id="rId28" Type="http://schemas.openxmlformats.org/officeDocument/2006/relationships/image" Target="../media/image82.png"/><Relationship Id="rId10" Type="http://schemas.openxmlformats.org/officeDocument/2006/relationships/tags" Target="../tags/tag84.xml"/><Relationship Id="rId19" Type="http://schemas.openxmlformats.org/officeDocument/2006/relationships/image" Target="../media/image73.png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Relationship Id="rId22" Type="http://schemas.openxmlformats.org/officeDocument/2006/relationships/image" Target="../media/image76.png"/><Relationship Id="rId27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86162"/>
            <a:ext cx="4909947" cy="2586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974034"/>
            <a:ext cx="4954905" cy="27813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58" y="1295400"/>
            <a:ext cx="3124200" cy="32192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43" y="4540084"/>
            <a:ext cx="417195" cy="133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009" y="3601481"/>
            <a:ext cx="763905" cy="2552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56402"/>
            <a:ext cx="3246120" cy="5486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54" y="5722620"/>
            <a:ext cx="3053715" cy="6781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5986463"/>
            <a:ext cx="3672840" cy="2266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902335"/>
            <a:ext cx="1074420" cy="1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0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86162"/>
            <a:ext cx="4909947" cy="2586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674495"/>
            <a:ext cx="6303645" cy="2324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33600"/>
            <a:ext cx="5497830" cy="2647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62605"/>
            <a:ext cx="7964805" cy="23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537585"/>
            <a:ext cx="6496050" cy="232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7" y="4379595"/>
            <a:ext cx="6301740" cy="2324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5168900"/>
            <a:ext cx="8703945" cy="232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5585142"/>
            <a:ext cx="7867650" cy="2305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50" y="1066801"/>
            <a:ext cx="4010025" cy="22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5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86162"/>
            <a:ext cx="4909947" cy="2586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8366760" cy="23241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090737"/>
            <a:ext cx="7008495" cy="2343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731453"/>
            <a:ext cx="5206365" cy="37528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95" y="5070157"/>
            <a:ext cx="381000" cy="1409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91" y="3398519"/>
            <a:ext cx="664845" cy="5238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089" y="5019990"/>
            <a:ext cx="381000" cy="1409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2" y="3544252"/>
            <a:ext cx="3478530" cy="2324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1" y="4230052"/>
            <a:ext cx="4608195" cy="23241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763452"/>
            <a:ext cx="1291590" cy="67818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293" y="4840604"/>
            <a:ext cx="1733550" cy="5238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95" y="4967286"/>
            <a:ext cx="2070735" cy="2552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24" y="6016307"/>
            <a:ext cx="381000" cy="14097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855" y="5813107"/>
            <a:ext cx="702945" cy="5238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37" y="5763578"/>
            <a:ext cx="2251710" cy="6000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952500"/>
            <a:ext cx="3491865" cy="22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2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86162"/>
            <a:ext cx="4909947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1"/>
            <a:ext cx="8332470" cy="5353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2667000"/>
            <a:ext cx="8284845" cy="5372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3693160"/>
            <a:ext cx="8126730" cy="5372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4683761"/>
            <a:ext cx="7875270" cy="5391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648960"/>
            <a:ext cx="6343650" cy="2324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" y="952500"/>
            <a:ext cx="3792855" cy="22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8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86163"/>
            <a:ext cx="4728591" cy="258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74700"/>
            <a:ext cx="7473315" cy="230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27761"/>
            <a:ext cx="8703945" cy="23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34161"/>
            <a:ext cx="4284345" cy="1790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" y="2042796"/>
            <a:ext cx="2360295" cy="180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1838961"/>
            <a:ext cx="2756535" cy="7600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1" y="2994026"/>
            <a:ext cx="1282065" cy="2457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2651761"/>
            <a:ext cx="3209925" cy="8286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3" y="3916998"/>
            <a:ext cx="1952625" cy="1866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3770313"/>
            <a:ext cx="2958465" cy="5486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121" y="2976881"/>
            <a:ext cx="1836420" cy="2628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20" y="3744595"/>
            <a:ext cx="1897380" cy="5314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540" y="4694556"/>
            <a:ext cx="2613660" cy="25527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68" y="4742499"/>
            <a:ext cx="2120265" cy="1847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19" y="5330826"/>
            <a:ext cx="2348865" cy="228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490" y="5305426"/>
            <a:ext cx="2518410" cy="25527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21" y="5166361"/>
            <a:ext cx="2278380" cy="533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258" y="5915661"/>
            <a:ext cx="4265295" cy="8382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68" y="5928361"/>
            <a:ext cx="1754505" cy="1809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20" y="5928361"/>
            <a:ext cx="89535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8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53441"/>
            <a:ext cx="1717548" cy="2480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58901"/>
            <a:ext cx="7115175" cy="550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412365"/>
            <a:ext cx="3409950" cy="2552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048000"/>
            <a:ext cx="5701665" cy="255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1" y="3733800"/>
            <a:ext cx="3625215" cy="255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1" y="4495800"/>
            <a:ext cx="560451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0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71600"/>
            <a:ext cx="6957060" cy="53721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10" y="2201863"/>
            <a:ext cx="6989445" cy="2324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4" y="2679699"/>
            <a:ext cx="6842760" cy="2324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209289"/>
            <a:ext cx="5057775" cy="2362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24604"/>
            <a:ext cx="6709410" cy="548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0" y="4695506"/>
            <a:ext cx="5143500" cy="2552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5245734"/>
            <a:ext cx="5143500" cy="2552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7" y="5798817"/>
            <a:ext cx="7981950" cy="2305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86162"/>
            <a:ext cx="4909947" cy="258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" y="901065"/>
            <a:ext cx="1908810" cy="22479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" y="6248400"/>
            <a:ext cx="5050155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2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86162"/>
            <a:ext cx="4909947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" y="762000"/>
            <a:ext cx="1769745" cy="22669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842136"/>
            <a:ext cx="3535680" cy="2305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573" y="1829753"/>
            <a:ext cx="3594735" cy="255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1" y="2286000"/>
            <a:ext cx="5166360" cy="2552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820035"/>
            <a:ext cx="6061710" cy="2552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1" y="1232535"/>
            <a:ext cx="2724150" cy="228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3646170"/>
            <a:ext cx="4135755" cy="23241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4051300"/>
            <a:ext cx="8204835" cy="255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" y="4876800"/>
            <a:ext cx="6701790" cy="2781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" y="5352415"/>
            <a:ext cx="6701790" cy="27813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5828030"/>
            <a:ext cx="7498080" cy="5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3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86162"/>
            <a:ext cx="4909947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9" y="1320800"/>
            <a:ext cx="7743825" cy="550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9" y="2299651"/>
            <a:ext cx="4312920" cy="230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242" y="2807335"/>
            <a:ext cx="1811655" cy="1866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65" y="2818130"/>
            <a:ext cx="2160270" cy="2324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807335"/>
            <a:ext cx="216979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6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914400"/>
            <a:ext cx="2606040" cy="5295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3128565"/>
            <a:ext cx="5455920" cy="2324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9251" y="3453090"/>
            <a:ext cx="5531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://static.googleusercontent.com/media</a:t>
            </a:r>
            <a:r>
              <a:rPr lang="en-US" dirty="0" smtClean="0">
                <a:hlinkClick r:id="rId8"/>
              </a:rPr>
              <a:t>/</a:t>
            </a:r>
          </a:p>
          <a:p>
            <a:r>
              <a:rPr lang="en-US" dirty="0" smtClean="0">
                <a:hlinkClick r:id="rId8"/>
              </a:rPr>
              <a:t>research.google.com/en</a:t>
            </a:r>
            <a:r>
              <a:rPr lang="en-US" dirty="0">
                <a:hlinkClick r:id="rId8"/>
              </a:rPr>
              <a:t>//</a:t>
            </a:r>
            <a:r>
              <a:rPr lang="en-US" dirty="0" smtClean="0">
                <a:hlinkClick r:id="rId8"/>
              </a:rPr>
              <a:t>archive/mapreduce-osdi04.pdf</a:t>
            </a:r>
            <a:endParaRPr lang="en-US" dirty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2209800"/>
            <a:ext cx="2289810" cy="2266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6" y="4391978"/>
            <a:ext cx="5404485" cy="2343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2001" y="4824690"/>
            <a:ext cx="317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11"/>
              </a:rPr>
              <a:t>TLSH – A Locality Sensitive Hash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62001" y="5249624"/>
            <a:ext cx="5314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2"/>
              </a:rPr>
              <a:t>An Open Digest-based Technique for Spam </a:t>
            </a:r>
            <a:r>
              <a:rPr lang="en-US" dirty="0" smtClean="0">
                <a:hlinkClick r:id="rId12"/>
              </a:rPr>
              <a:t>Detection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62001" y="5706824"/>
            <a:ext cx="649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3"/>
              </a:rPr>
              <a:t>Locality-Sensitive Hashing Scheme Based on p-Stable Distributions</a:t>
            </a:r>
            <a:endParaRPr lang="en-US" dirty="0"/>
          </a:p>
        </p:txBody>
      </p:sp>
      <p:pic>
        <p:nvPicPr>
          <p:cNvPr id="1026" name="Picture 2" descr="Image result for readi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444" y="60880"/>
            <a:ext cx="2932691" cy="275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00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75255"/>
            <a:ext cx="3203067" cy="258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49630"/>
            <a:ext cx="2581275" cy="1847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5415"/>
            <a:ext cx="1512570" cy="22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7" y="1910715"/>
            <a:ext cx="3876675" cy="22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7" y="2326005"/>
            <a:ext cx="5534025" cy="2324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99429"/>
            <a:ext cx="7968615" cy="5010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06215"/>
            <a:ext cx="6774180" cy="2324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42484"/>
            <a:ext cx="1268730" cy="22288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07" y="5145405"/>
            <a:ext cx="8281035" cy="2552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04" y="5537200"/>
            <a:ext cx="6177915" cy="2552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04" y="5918200"/>
            <a:ext cx="1769745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1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1" y="275255"/>
            <a:ext cx="3427095" cy="258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475612"/>
            <a:ext cx="2426589" cy="6579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64206"/>
            <a:ext cx="764857" cy="2807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4" y="2358390"/>
            <a:ext cx="8722995" cy="838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4" y="990600"/>
            <a:ext cx="6924675" cy="2343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4" y="4390071"/>
            <a:ext cx="1268730" cy="2228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" y="4806627"/>
            <a:ext cx="5499735" cy="2343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" y="5263827"/>
            <a:ext cx="8193405" cy="2324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03" y="5715313"/>
            <a:ext cx="6562725" cy="2305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03" y="6172513"/>
            <a:ext cx="6728460" cy="228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8" y="3501390"/>
            <a:ext cx="8717280" cy="5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7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63" y="286161"/>
            <a:ext cx="2074926" cy="248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" y="990600"/>
            <a:ext cx="8484870" cy="230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" y="1592580"/>
            <a:ext cx="8719185" cy="53721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2" y="2506980"/>
            <a:ext cx="842010" cy="1752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4" y="2506980"/>
            <a:ext cx="5920740" cy="228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5" y="3027679"/>
            <a:ext cx="6917055" cy="54673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4" y="3878580"/>
            <a:ext cx="5751195" cy="2343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068" y="4335780"/>
            <a:ext cx="1921573" cy="4086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4869180"/>
            <a:ext cx="7522845" cy="2552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068" y="5261101"/>
            <a:ext cx="1213485" cy="255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" y="5885529"/>
            <a:ext cx="842010" cy="1752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14" y="5885529"/>
            <a:ext cx="7174230" cy="4876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068" y="6182296"/>
            <a:ext cx="536639" cy="2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3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63" y="286161"/>
            <a:ext cx="2074926" cy="2480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14400"/>
            <a:ext cx="7258050" cy="4895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29128"/>
            <a:ext cx="1920240" cy="2552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440" y="2489198"/>
            <a:ext cx="1971675" cy="3714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3287394"/>
            <a:ext cx="5114925" cy="2305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218" y="3886833"/>
            <a:ext cx="2838450" cy="2552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4693792"/>
            <a:ext cx="5760720" cy="5372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22" y="4961760"/>
            <a:ext cx="1213485" cy="2552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689598"/>
            <a:ext cx="5951220" cy="5372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355" y="5919468"/>
            <a:ext cx="1541145" cy="2552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390" y="2502152"/>
            <a:ext cx="2532317" cy="2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3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152400" y="2590800"/>
            <a:ext cx="8896985" cy="2133600"/>
          </a:xfrm>
          <a:prstGeom prst="roundRect">
            <a:avLst/>
          </a:prstGeom>
          <a:solidFill>
            <a:srgbClr val="F09A1C">
              <a:alpha val="41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838201"/>
            <a:ext cx="8288655" cy="523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63" y="286161"/>
            <a:ext cx="2074926" cy="2480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1" y="1295400"/>
            <a:ext cx="2948940" cy="5257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1" y="2099310"/>
            <a:ext cx="7218045" cy="23241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657" y="2768282"/>
            <a:ext cx="3343275" cy="228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3174683"/>
            <a:ext cx="7730490" cy="2552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631883"/>
            <a:ext cx="4160520" cy="3162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793" y="3690303"/>
            <a:ext cx="2135505" cy="2305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674" y="4133280"/>
            <a:ext cx="3495294" cy="36252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2" y="4985385"/>
            <a:ext cx="7920990" cy="2324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5480685"/>
            <a:ext cx="4911090" cy="30861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2" y="6055998"/>
            <a:ext cx="5855970" cy="53530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88" y="6071238"/>
            <a:ext cx="1322070" cy="52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3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9" y="1015681"/>
            <a:ext cx="5855970" cy="5353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298" y="990600"/>
            <a:ext cx="1322070" cy="5200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63" y="286161"/>
            <a:ext cx="2074926" cy="248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2082480"/>
            <a:ext cx="5530215" cy="1866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3" y="2788600"/>
            <a:ext cx="6208395" cy="5486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2" y="3758881"/>
            <a:ext cx="6524625" cy="5010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49480"/>
            <a:ext cx="4324350" cy="228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2" y="5282880"/>
            <a:ext cx="5166360" cy="2343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2" y="5816280"/>
            <a:ext cx="616077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3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86162"/>
            <a:ext cx="4909947" cy="258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914400"/>
            <a:ext cx="7667625" cy="234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48" y="1517015"/>
            <a:ext cx="8324850" cy="537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48" y="2467925"/>
            <a:ext cx="1937385" cy="25336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48" y="2515551"/>
            <a:ext cx="4802505" cy="5372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0" y="3358515"/>
            <a:ext cx="6156960" cy="255270"/>
          </a:xfrm>
          <a:prstGeom prst="rect">
            <a:avLst/>
          </a:prstGeom>
        </p:spPr>
      </p:pic>
      <p:sp>
        <p:nvSpPr>
          <p:cNvPr id="15" name="Left Brace 14"/>
          <p:cNvSpPr/>
          <p:nvPr/>
        </p:nvSpPr>
        <p:spPr>
          <a:xfrm rot="16200000">
            <a:off x="2400998" y="2426335"/>
            <a:ext cx="190500" cy="2641600"/>
          </a:xfrm>
          <a:prstGeom prst="lef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16200000">
            <a:off x="5245798" y="2390774"/>
            <a:ext cx="190500" cy="2743200"/>
          </a:xfrm>
          <a:prstGeom prst="lef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048" y="3993515"/>
            <a:ext cx="773430" cy="179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43" y="3993515"/>
            <a:ext cx="796290" cy="1828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448" y="4490405"/>
            <a:ext cx="3644265" cy="1847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93" y="4490405"/>
            <a:ext cx="2926080" cy="2171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333" y="4940300"/>
            <a:ext cx="4034790" cy="2552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94" y="5624198"/>
            <a:ext cx="6252210" cy="4857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322" y="5896294"/>
            <a:ext cx="1363980" cy="29146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160" y="6297930"/>
            <a:ext cx="241554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4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Find all pairs of similar items in $S$.&#10;&#10;&#10;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apply a new hash function $G_i$ to band $i$ of the signature of &#10;each set. 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ach set is sent to one of a large number of buckets by $G_i$.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compare any two sets landing up in the same bucket.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wo sets with high similarity are likely to compared in &#10;at least one of the rounds.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wo sets with low similarity are unlikely to be compared in &#10;any round.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Computing the candidate pairs.}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ocality Sensitive Hashing}}&#10;&#10;&#10;&#10;&#10;\end{document}"/>
  <p:tag name="IGUANATEXSIZE" val="2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Usually, we fix the minhash signature length $k$ and a similarity threshold $\tau$.&#10;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Our goal is to report the pairs of sets with similarity at least $\tau$.&#10;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then set $b$ and $r$ s.t. $br = k$ &#10;and $\left(\frac{1}{b}\right)^{1/r} = \tau$ 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Given a query item $q$, find items in $S$ similar to $q$.&#10;&#10;&#10;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implies$$&#10;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frac{1}{r} = \frac{b}{k}$$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implies$$&#10;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rom the first equation, we get:&#10;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Using this in the second equation, we get:&#10;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left(\frac{1}{b}\right)^{b/k} = \tau$$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-\frac{b}{k} \log{b} = \log{\tau}$$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b\log{b} = k\log{(1/\tau)}$$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implies$&#10;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r = \frac{k}{b}. $$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assume that there is a function&#10;$s(a,b)$ which computes the simlarity\\ between two items $a$ and $b$. &#10;&#10;&#10;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b \approx \frac{k\log{(1/\tau)}}{\log{(k\log{(1/\tau)})}},$$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Computing the parameters.}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ocality Sensitive Hashing}}&#10;&#10;&#10;&#10;&#10;\end{document}"/>
  <p:tag name="IGUANATEXSIZE" val="2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Note that there is some probability that we miss pairs &#10;with simililarity $\geq \tau$ \\and some probability that we check&#10;pairs with similarity $&lt; \tau$.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o reduce the probability of false negatives, we can set our threshold&#10;to be\\ a bit lower than the target threshold $\tau$.&#10;\end{document}"/>
  <p:tag name="IGUANATEXSIZ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is increases the false positives which we need to eliminate by &#10;explicitly\\ checking.&#10;\end{document}"/>
  <p:tag name="IGUANATEXSIZ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On the other hand, if we care more about the running time,&#10; we can set\\ &#10;the threshold to be a bit higher than the target threshold $\tau$. 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is of course increases the probability of false negatives.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False Positives and Negatives.}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Similarities and Distances}}&#10;&#10;&#10;&#10;&#10;\end{document}"/>
  <p:tag name="IGUANATEXSIZE" val="2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algorithms for the above tasks depend on the function $s$.&#10;&#10;&#10;&#10;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Many notions of similarity are derived from the notion of distances.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arge distance implies low similarity and small distance implies high similarity.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Some common distance measures.}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Euclidean Distance&#10;\end{itemize}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d(\mathbf{x}, \mathbf{y}) = \sqrt{ \sum_i (x_i - y_i)^2 }$$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$L_p$ norms&#10;\end{itemize}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d(\mathbf{x}, \mathbf{y}) =&#10; \left ( \sum_i (x_i - y_i)^p \right)^{1/p}$$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Cosine distance&#10;\end{itemize}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d(\mathbf{x}, \mathbf{y}) =&#10; \cos^{-1} \frac{&lt;\mathbf{x},\mathbf{y}&gt;}{\|x\|_2 \cdot \|y\|_2}$$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denoted $\| x - y\|_p$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bf Examples:} &#10; &#10;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angle between the\\ vectors $\mathbf{x}$ and $\mathbf{y}$.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d(A,B)=&#10;1 - JS(A,B)&#10;$$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Jaccard Distance&#10;\end{itemize}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Hamming Distance&#10;\end{itemize}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d(\mathbf{x}, \mathbf{y}) =&#10;|\{ i : x_i \neq y_i \}|&#10;$$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\# positions at which\\ $\mathbf{x}$ and $\mathbf{y}$ differ.&#10;\end{document}"/>
  <p:tag name="IGUANATEXSIZE" val="2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min \# of insertions and deletions\\ &#10;of single characters required to convert\\&#10;string $s$ to string $t$.&#10;\end{document}"/>
  <p:tag name="IGUANATEXSIZE" val="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Edit Distance&#10;\end{itemize}&#10;\end{document}"/>
  <p:tag name="IGUANATEXSIZE" val="2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d(s,t) =$$&#10;\end{document}"/>
  <p:tag name="IGUANATEXSIZE" val="2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Distances}}&#10;&#10;&#10;&#10;&#10;\end{document}"/>
  <p:tag name="IGUANATEXSIZE" val="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Find similar web pages, fingerprints, genes, movies, questions (in a forum),\\&#10;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generally require any notion of distance $d(a,b)$ to satisfy&#10;the\\ following axioms:&#10;&#10;&#10;&#10;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(1)$ {\em Non-negativity.} $d(x,y) \geq 0$. 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(2)$ {\em &#10;Zero distance only to self.&#10;}&#10;$d(x,y) = 0$ iff $ x = y$. &#10;\end{document}"/>
  <p:tag name="IGUANATEXSIZE" val="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(3)$ {\em &#10;Symmetry.&#10;}&#10;$d(x,y) = d(y,x)$. 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(4)$ {\em &#10;Triangle Inequality.&#10;}&#10;$d(x,z) \leq d(x,y) + d(y,z)$. &#10;\end{document}"/>
  <p:tag name="IGUANATEXSIZE" val="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Given a distance measure, construct a family $F$ of function s.t.\\&#10;for each $f \in F$: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- Probability that two items with small distance collide is high.&#10;\end{document}"/>
  <p:tag name="IGUANATEXSIZE" val="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- Probability that two items with large distance collide is low.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mplify the gap using the banding technique.&#10;\end{document}"/>
  <p:tag name="IGUANATEXSIZE" val="2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 family of functions $F$ is said to be $(d_1, d_2, p_1, p_2)$-sensitive,\\&#10;where $d_1 &lt; d_2$ and $p_1 &gt; p_2$, if for each $f\in F$: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similar users (by browsing history, purchase history etc)&#10;&#10;\end{document}"/>
  <p:tag name="IGUANATEXSIZE" val="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If $d(x,y) \leq d_1$ then $Prob(f(x) = f(y))\geq p_1.$&#10;\end{itemize}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If $d(x,y) \geq d_2$ then $Prob(f(x) = f(y))\leq p_2$.&#10;\end{itemize}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Jaccard distance, we chose $F$ to be the family of minhash&#10;functions.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ocality Sensitive Hashing}}&#10;&#10;&#10;&#10;&#10;\end{document}"/>
  <p:tag name="IGUANATEXSIZE" val="28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General recipe.}&#10;\end{document}"/>
  <p:tag name="IGUANATEXSIZE" val="2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is family is $(d_1, d_2, 1-d_1, 1-d_2)$-sensitive.&#10;\end{document}"/>
  <p:tag name="IGUANATEXSIZE" val="2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ocality Sensitive Hashing}}&#10;&#10;&#10;&#10;&#10;\end{document}"/>
  <p:tag name="IGUANATEXSIZE" val="2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Amplification.}&#10;\end{document}"/>
  <p:tag name="IGUANATEXSIZE" val="2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ake $r$ functions $f_1, \cdots, f_r \in F$.&#10;\end{document}"/>
  <p:tag name="IGUANATEXSIZE" val="2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Define $g(x) = (f_1(x),\cdots, f_r(x))$.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and many more.&#10;&#10;\end{document}"/>
  <p:tag name="IGUANATEXSIZE" val="2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Note that $g(x)  = g(y)$ iff $f_i(x) = f_i(y)$ $\forall i \in [r]$.&#10;\end{document}"/>
  <p:tag name="IGUANATEXSIZE" val="2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family of such functions is $(d_1, d_2, p_1^r, p_2^r)$-sensitive.&#10;\end{document}"/>
  <p:tag name="IGUANATEXSIZE" val="2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ick parameters $r$ and $b$.&#10;\end{document}"/>
  <p:tag name="IGUANATEXSIZE" val="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onstruct $b$ such functions $g_1, \cdots, g_b$.&#10;\end{document}"/>
  <p:tag name="IGUANATEXSIZE" val="2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Output a pair $\{x,y\}$ as a candidate if $g_i(x) = g_i(y)$ for &#10;at least one $i \in [b]$.&#10;\end{document}"/>
  <p:tag name="IGUANATEXSIZE" val="2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$d(x,y) \leq d_1$, then $\text{Prob}\,(\text{we output }\{x,y\}) \geq 1-(1-p_1^r)^b$.&#10;\end{document}"/>
  <p:tag name="IGUANATEXSIZE" val="2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$d(x,y) \geq d_2$, &#10;then $\text{Prob}\,(\text{we output }\{x,y\}) \leq 1-(1-p_2^r)^b$.&#10;\end{document}"/>
  <p:tag name="IGUANATEXSIZE" val="2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By appropriately choosing $r$ and $b$, we can make &#10;the first probability\\ very high and the second probability &#10;very low. &#10;\end{document}"/>
  <p:tag name="IGUANATEXSIZE" val="2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ocality Sensitive Hashing}}&#10;&#10;&#10;&#10;&#10;\end{document}"/>
  <p:tag name="IGUANATEXSIZE" val="2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ll we need to do for the general recipe to work is to construct&#10;a\\ $(d_1, d_2, p_1, p_2)$-sensitive family of functions for our&#10;distance measure $d$.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Jaccard Similarity}}&#10;&#10;&#10;&#10;&#10;\end{document}"/>
  <p:tag name="IGUANATEXSIZE" val="28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do we construct such a family for:&#10;\end{document}"/>
  <p:tag name="IGUANATEXSIZE" val="2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osine distance?&#10;\end{document}"/>
  <p:tag name="IGUANATEXSIZE" val="2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amming distance?&#10;\end{document}"/>
  <p:tag name="IGUANATEXSIZE" val="2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uclidean distance?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$ JS(A,B) = \frac{| A \cap B |}{|A \cup B|}$$&#10;&#10;\end{document}"/>
  <p:tag name="IGUANATEXSIZE" val="2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$ \in [0, 1]$$&#10;&#10;\end{document}"/>
  <p:tag name="IGUANATEXSIZE" val="2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n many applications, we can convert items that we want to compare&#10;into sets and then use Jaccard Similarity of these sets as &#10;a measure of similarity between the original items.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Given two sets $A$ and $B$, their Jaccard Similarity is defined as: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Examples:} 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Documents can be converted to sets by Shingling.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ingerprints can be convered to sets of grid cells with interesting &#10;features.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Users can be converted to the sets of items they purchased.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tems can be converted to sets of users that purchased them.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ometimes we need to consider multisets. &#10;In this case, if an element $e$ has multiplicity $k$, then &#10;we conceptually replace $e$ by $k$ distinct elements $e_1,\cdots, e_k$.&#10;&#10;&#10;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inHashing}}&#10;&#10;&#10;&#10;&#10;\end{document}"/>
  <p:tag name="IGUANATEXSIZE" val="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andatory Reading:}\\ Chapter $3$ of MMDS.&#10; 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we have sets $S_1, S_2, \cdots, S_n \subseteq U$&#10;where $U$ is some universal set.&#10;&#10;&#10;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Minhashing converts the sets into a short signatures&#10;so that by comparing two signatures we can estimate the &#10;similarity between the corresponding sets.&#10;&#10;&#10;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 1:}&#10;&#10;&#10;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 $\pi$ be a random permutation of the elements in $U$.&#10;&#10;&#10;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can think of $\pi$ as a function that assigns&#10; a distinct rank in \\&#10;$\{1,\cdots, |U|\}$ to each element in $U$.&#10;&#10;&#10;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onsider the following function $h$ defined on $S \subseteq U$:&#10;&#10;&#10;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h(S) = \min_{e \in S} \pi(e)$$&#10;&#10;&#10;&#10;&#10;\end{document}"/>
  <p:tag name="IGUANATEXSIZE" val="2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two sets $S_1$ and $S_2$, what is the probability &#10;that $h(S_1) = h(S_2)$?&#10;&#10;&#10;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JS(S_1, S_2)$.&#10;&#10;&#10;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 2:}&#10;&#10;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url}&#10;\pagestyle{empty}&#10;\begin{document}&#10;The original Map-Reduce paper is worth reading.&#10; 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can replace the random permutation $\pi$ by a hash function $H$\\&#10;without much loss.&#10;&#10;&#10;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Why?}&#10;&#10;\end{document}"/>
  <p:tag name="IGUANATEXSIZE" val="1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inHashing}}&#10;&#10;&#10;&#10;&#10;\end{document}"/>
  <p:tag name="IGUANATEXSIZE" val="2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choose a number of hash functions $H_1, \cdots, H_k$ defined &#10;on the\\ elements of $U$.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$i \in [k]$, define 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h_i(S) = \min_{e \in S} H_i(e) $$ 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{\em minhash signature} of a set $S$ is the vector 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(\,h_1(S), h_2(S), \cdots, h_k(S)\,)$$&#10;&#10;&#10;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two sets $S_1$ and $S_2$, what is the probability that\\&#10;their signatures match at a specific coordinate?&#10;&#10;&#10;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JS(S_1, S_2)$.&#10;&#10;&#10;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bf Optional Reading:} &#10; 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at is the expected number of coordinates at which\\ the signatures &#10;match?&#10;&#10;&#10;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k \cdot JS(S_1, S_2)$.&#10;&#10;&#10;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called a minhash function}&#10;&#10;\end{document}"/>
  <p:tag name="IGUANATEXSIZE" val="1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o, given the signatures, we can estimate &#10;the Jaccard Similarity of the sets\\&#10;$S_1$ and $S_2$ as:&#10;&#10;&#10;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inHashing}}&#10;&#10;&#10;&#10;&#10;\end{document}"/>
  <p:tag name="IGUANATEXSIZE" val="2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frac{\text{\# of matching coordinates}}{k}$$&#10;&#10;&#10;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igher $k \implies$ higher probability of getting&#10;an accurate estimate.&#10;&#10;&#10;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f Chernoff-Hoeffding Bound&#10;&#10;&#10;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X_1, \cdots, X_k$ be independent random variables with values&#10;in $[0,1]$. &#10;&#10;&#10;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X = \frac{X_1 + \cdots + X_k}{k}$ and let $\mu = E[X]$.&#10;&#10;&#10;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Interesting papers on Locality Sensitive Hashing:&#10; 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 for any $\epsilon &gt; 0$,&#10;&#10;&#10;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Prob(|X - \mu| \geq \epsilon) \leq 2\,e^{-2\epsilon^2k}$$ &#10;&#10;&#10;&#10;&#10;\end{document}"/>
  <p:tag name="IGUANATEXSIZE" val="2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X_i = 1$ if the two signatures match at coordinate &#10;$i$ and $0$ otherwise.&#10;&#10;&#10;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, $X = \frac{1}{k} \sum_i X_i$ and $E[X] = JS(S_1, S_2)$.&#10;&#10;&#10;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should we pick $k$ so that the probability that $X$\\ deviates&#10;from the mean by more than $\epsilon$ is at most $\delta$?&#10;&#10;&#10;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k = \frac{1}{2\epsilon^2} \ln{\frac{2}{\delta}}$$&#10;&#10;&#10;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should we pick $k$ so that the probability that $X$\\ deviates&#10;from the mean by more than $\epsilon$ is at most $\delta$?&#10;&#10;&#10;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k = \frac{1}{2\epsilon^2} \ln{\frac{2}{\delta}}$$&#10;&#10;&#10;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inHashing}}&#10;&#10;&#10;&#10;&#10;\end{document}"/>
  <p:tag name="IGUANATEXSIZE" val="2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Note that the bound is more sensitive to $\epsilon$ than $\delta$.&#10;&#10;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Similarity Search}}&#10;&#10;&#10;&#10;&#10;\end{document}"/>
  <p:tag name="IGUANATEXSIZE" val="2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we pick $\epsilon = 0.05$, i.e., we want at most $5\%$&#10;\\error in our estimates of Jaccard Similarity.&#10;&#10;&#10;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delta = 0.01$, i.e., we don't our estimate to be worse than &#10;$\epsilon$\\ more than $1\%$ of the time.&#10;&#10;&#10;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 the required value of $k$ is $\approx 1060$.&#10;&#10;&#10;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o, each signature is a vector of $1060$ numbers.&#10;&#10;&#10;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Ok for large sets but not too good for small documents.&#10;&#10;&#10;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ocality Sensitive Hashing}}&#10;&#10;&#10;&#10;&#10;\end{document}"/>
  <p:tag name="IGUANATEXSIZE" val="2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Suppose that we want find similar sets among a large number of &#10;sets.&#10;&#10;&#10;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could get signatures of constant size using minhashing&#10;but that doesn't\\ help much if we still need to compare &#10;all pairs of signatures.&#10;&#10;&#10;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 (banding):}&#10;&#10;&#10;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take $k = br$ for some $b$ and $r$ and split\\ the signature of &#10;a set into $b$ bands of size $r$.&#10;&#10;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Let $S$ be a set of items.&#10;&#10;&#10;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(\,h_1(S), h_2(S), \cdots, h_r(S),\, &#10;h_{r+1}(S), h_{r+2}(S) \cdots, h_{2r}, \cdots&#10; )$$&#10;&#10;&#10;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Band 1}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Band 2}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Recall that for each coordinate $i$: 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Let $S_1$ and $S_2$ be two sets.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$Prob(h_i(S_1) = h_i(S_2)) = JS(S_1, S_2).$$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at is the probability that the signatures of $S_1$ and $S_2$&#10;\\match at {\em all} coordinates of {\em at least one} band?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1 - (1-s^r)^b$$&#10;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ere $s = JS(S_1, S_2)$.&#10;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ocality Sensitive Hashing}}&#10;&#10;&#10;&#10;&#10;\end{document}"/>
  <p:tag name="IGUANATEXSIZE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Typical tasks:&#10;&#10;&#10;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lot of $f(s) = 1 - (1-s^r)^b$ for $r=5, b=20$.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s \rightarrow$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f(s) \rightarrow$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For small $s$, $f(s)$ is nearly $0$\\ and for large $s$, it &#10;is nearly $1$.&#10;}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s = \left(\frac{r-1}{br-1}\right)^{1/r} \approx &#10;\left( \frac{1}{b} \right)^{1/r}&#10;$$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curve has maximum slope at 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S-Curve.}&#10;&#10;&#10;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ocality Sensitive Hashing}}&#10;&#10;&#10;&#10;&#10;\end{document}"/>
  <p:tag name="IGUANATEXSIZE" val="2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look at the signatures of the sets one band at a time.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n the $i^{th}$ round, we look at band $i$ of all the sets.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37161</TotalTime>
  <Words>67</Words>
  <Application>Microsoft Office PowerPoint</Application>
  <PresentationFormat>On-screen Show (4:3)</PresentationFormat>
  <Paragraphs>7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735</cp:revision>
  <dcterms:created xsi:type="dcterms:W3CDTF">2014-01-26T12:33:15Z</dcterms:created>
  <dcterms:modified xsi:type="dcterms:W3CDTF">2018-02-06T12:49:08Z</dcterms:modified>
</cp:coreProperties>
</file>